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4" r:id="rId3"/>
    <p:sldId id="289" r:id="rId4"/>
    <p:sldId id="384" r:id="rId5"/>
    <p:sldId id="335" r:id="rId6"/>
    <p:sldId id="387" r:id="rId7"/>
    <p:sldId id="386" r:id="rId8"/>
    <p:sldId id="376" r:id="rId9"/>
    <p:sldId id="377" r:id="rId10"/>
    <p:sldId id="380" r:id="rId11"/>
    <p:sldId id="381" r:id="rId12"/>
    <p:sldId id="379" r:id="rId13"/>
    <p:sldId id="388" r:id="rId14"/>
    <p:sldId id="383" r:id="rId15"/>
    <p:sldId id="385" r:id="rId16"/>
    <p:sldId id="318" r:id="rId17"/>
  </p:sldIdLst>
  <p:sldSz cx="9144000" cy="6858000" type="screen4x3"/>
  <p:notesSz cx="6810375" cy="99425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66FF"/>
    <a:srgbClr val="9A004D"/>
    <a:srgbClr val="CCCCFF"/>
    <a:srgbClr val="6699FF"/>
    <a:srgbClr val="3366CC"/>
    <a:srgbClr val="8A0045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pitchFamily="34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DFC6F6B6-1E04-4F5F-BB3F-4FBD7DD5972C}" type="datetimeFigureOut">
              <a:rPr lang="fr-FR" altLang="fr-FR"/>
              <a:pPr>
                <a:defRPr/>
              </a:pPr>
              <a:t>30/03/2016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pitchFamily="34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AB4C2C29-C9FD-4CC6-977D-3F8451BB04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435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10375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12975" y="-12827000"/>
            <a:ext cx="18107025" cy="135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2813"/>
            <a:ext cx="5445125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</p:spTree>
    <p:extLst>
      <p:ext uri="{BB962C8B-B14F-4D97-AF65-F5344CB8AC3E}">
        <p14:creationId xmlns:p14="http://schemas.microsoft.com/office/powerpoint/2010/main" val="7674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136126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15900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7973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66937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46995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945794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81894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58750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66251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510420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7088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7182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59102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309816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17738" y="777875"/>
            <a:ext cx="2663825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629" tIns="47314" rIns="94629" bIns="4731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2513"/>
            <a:ext cx="5678487" cy="4605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304875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8838" y="755650"/>
            <a:ext cx="255270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2813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16621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6A1B-50A7-4F49-A668-149C320B9F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70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C4D74-60EB-4096-A341-5D16B6002D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316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DDFEA-7CA9-45EE-849E-4C128928DD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293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8A68-9CFA-48DF-A66D-9D06639F1F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170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128588"/>
            <a:ext cx="8226425" cy="5994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1804-AB53-42B0-B64F-97AD0E8621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914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AC2F-BFF3-435F-949F-CDDF6B577D6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437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C418-387C-4546-9B1F-7AE54153E6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70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B6F1-04FA-4501-9993-9D1BE1573FF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34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83A13-6422-408A-9315-16841CAA24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02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8F9A6-B5B4-420B-B1E5-FAF6F625F9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461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21AE-9CD8-448F-94B1-EA9449CDE0D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342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59404-9CD7-427D-B8FD-F3746F0403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274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43B4E-0414-4D8C-ABE3-61CC734381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533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7E003F"/>
                </a:solidFill>
                <a:latin typeface="TitilliumText14L" pitchFamily="50" charset="0"/>
              </a:defRPr>
            </a:lvl1pPr>
          </a:lstStyle>
          <a:p>
            <a:pPr>
              <a:defRPr/>
            </a:pPr>
            <a:fld id="{614773AF-5912-4331-8541-1A804460D23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Tahoma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Tahoma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Tahoma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Tahoma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Tahoma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Tahoma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Tahoma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Tahoma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Tahoma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Tahoma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Tahoma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Tahoma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opa.coop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704842" y="764704"/>
            <a:ext cx="7151688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US" sz="2400" b="1" dirty="0"/>
              <a:t>Fifth European Forum on Social </a:t>
            </a:r>
            <a:r>
              <a:rPr lang="en-US" sz="2400" b="1" dirty="0" smtClean="0"/>
              <a:t>Entrepreneurship, Plovdiv, 31 March 2016</a:t>
            </a:r>
          </a:p>
          <a:p>
            <a:pPr algn="ctr" eaLnBrk="1" hangingPunct="1">
              <a:spcBef>
                <a:spcPct val="50000"/>
              </a:spcBef>
              <a:buClrTx/>
              <a:buSzTx/>
            </a:pPr>
            <a:endParaRPr lang="en-US" sz="2400" b="1" dirty="0" smtClean="0"/>
          </a:p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US" sz="2400" b="1" dirty="0" smtClean="0"/>
              <a:t>Social </a:t>
            </a:r>
            <a:r>
              <a:rPr lang="en-US" sz="2400" b="1" dirty="0"/>
              <a:t>Entrepreneurship</a:t>
            </a:r>
            <a:r>
              <a:rPr lang="bg-BG" sz="2400" b="1" dirty="0"/>
              <a:t> – </a:t>
            </a:r>
            <a:r>
              <a:rPr lang="en-US" sz="2400" b="1" dirty="0"/>
              <a:t>innovative model of social inclusion and </a:t>
            </a:r>
            <a:r>
              <a:rPr lang="en-US" sz="2400" b="1" dirty="0" smtClean="0"/>
              <a:t>employment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CECOP </a:t>
            </a:r>
            <a:r>
              <a:rPr lang="en-US" sz="3600" b="1" dirty="0" smtClean="0"/>
              <a:t>policy </a:t>
            </a:r>
            <a:r>
              <a:rPr lang="en-US" sz="3600" b="1" dirty="0"/>
              <a:t>concerning the </a:t>
            </a:r>
            <a:r>
              <a:rPr lang="en-US" sz="3600" b="1" dirty="0" err="1"/>
              <a:t>labour</a:t>
            </a:r>
            <a:r>
              <a:rPr lang="en-US" sz="3600" b="1" dirty="0"/>
              <a:t> integration of disadvantaged persons </a:t>
            </a:r>
            <a:endParaRPr lang="en-US" sz="3600" b="1" dirty="0" smtClean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Bruno Roelants</a:t>
            </a:r>
          </a:p>
        </p:txBody>
      </p:sp>
      <p:pic>
        <p:nvPicPr>
          <p:cNvPr id="4099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223838"/>
            <a:ext cx="1482725" cy="688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-6350" y="6237288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BE" altLang="ko-KR" sz="21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21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0" y="6659563"/>
            <a:ext cx="9144000" cy="198437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solidFill>
                <a:srgbClr val="8A0045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83367" y="1052736"/>
            <a:ext cx="8096000" cy="402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Recognition </a:t>
            </a:r>
            <a:r>
              <a:rPr lang="en-US" altLang="fr-FR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of the social economy </a:t>
            </a:r>
            <a:r>
              <a:rPr lang="en-US" altLang="fr-FR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by </a:t>
            </a:r>
            <a:r>
              <a:rPr lang="en-US" altLang="fr-FR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European Council: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</a:rPr>
              <a:t>Council Conclusions on "The promotion of the </a:t>
            </a:r>
            <a:r>
              <a:rPr lang="en-US" b="1" dirty="0" smtClean="0">
                <a:solidFill>
                  <a:schemeClr val="tx1"/>
                </a:solidFill>
              </a:rPr>
              <a:t>social economy </a:t>
            </a:r>
            <a:r>
              <a:rPr lang="en-US" b="1" dirty="0">
                <a:solidFill>
                  <a:schemeClr val="tx1"/>
                </a:solidFill>
              </a:rPr>
              <a:t>as a key driver of economic and social development in </a:t>
            </a:r>
            <a:r>
              <a:rPr lang="en-US" b="1" dirty="0" smtClean="0">
                <a:solidFill>
                  <a:schemeClr val="tx1"/>
                </a:solidFill>
              </a:rPr>
              <a:t>Europe” </a:t>
            </a:r>
            <a:r>
              <a:rPr lang="en-US" b="1" dirty="0" smtClean="0">
                <a:solidFill>
                  <a:schemeClr val="tx1"/>
                </a:solidFill>
              </a:rPr>
              <a:t>(December 2015)</a:t>
            </a:r>
          </a:p>
          <a:p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6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7051302" cy="17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Recognition </a:t>
            </a:r>
            <a:r>
              <a:rPr lang="en-US" altLang="fr-FR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of the social economy by </a:t>
            </a:r>
            <a:r>
              <a:rPr lang="en-US" altLang="fr-FR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the European Economic and Social Committee</a:t>
            </a:r>
            <a:endParaRPr lang="en-US" altLang="fr-FR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81042" y="765296"/>
            <a:ext cx="6746875" cy="519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fr-BE" altLang="fr-FR" sz="2000" b="1" dirty="0" err="1" smtClean="0"/>
              <a:t>Definition</a:t>
            </a:r>
            <a:r>
              <a:rPr lang="fr-BE" altLang="fr-FR" sz="2000" b="1" dirty="0" smtClean="0"/>
              <a:t> of social </a:t>
            </a:r>
            <a:r>
              <a:rPr lang="fr-BE" altLang="fr-FR" sz="2000" b="1" dirty="0" err="1" smtClean="0"/>
              <a:t>enterprises</a:t>
            </a:r>
            <a:r>
              <a:rPr lang="fr-BE" altLang="fr-FR" sz="2000" b="1" dirty="0" smtClean="0"/>
              <a:t> </a:t>
            </a:r>
            <a:r>
              <a:rPr lang="fr-BE" altLang="fr-FR" sz="2000" b="1" dirty="0" err="1" smtClean="0"/>
              <a:t>according</a:t>
            </a:r>
            <a:r>
              <a:rPr lang="fr-BE" altLang="fr-FR" sz="2000" b="1" dirty="0" smtClean="0"/>
              <a:t> to the </a:t>
            </a:r>
            <a:r>
              <a:rPr lang="fr-BE" altLang="fr-FR" sz="2000" b="1" dirty="0" err="1" smtClean="0"/>
              <a:t>European</a:t>
            </a:r>
            <a:r>
              <a:rPr lang="fr-BE" altLang="fr-FR" sz="2000" b="1" dirty="0" smtClean="0"/>
              <a:t> Commission</a:t>
            </a:r>
          </a:p>
          <a:p>
            <a:pPr eaLnBrk="1" hangingPunct="1"/>
            <a:endParaRPr lang="fr-BE" altLang="fr-FR" sz="2000" b="1" dirty="0"/>
          </a:p>
          <a:p>
            <a:pPr eaLnBrk="1" hangingPunct="1"/>
            <a:r>
              <a:rPr lang="fr-BE" altLang="fr-FR" sz="2000" b="1" dirty="0" err="1" smtClean="0"/>
              <a:t>According</a:t>
            </a:r>
            <a:r>
              <a:rPr lang="fr-BE" altLang="fr-FR" sz="2000" b="1" dirty="0" smtClean="0"/>
              <a:t> to the Social Business Initiative, « </a:t>
            </a:r>
            <a:r>
              <a:rPr lang="fr-BE" altLang="fr-FR" sz="2000" b="1" i="1" dirty="0" smtClean="0"/>
              <a:t>social </a:t>
            </a:r>
            <a:r>
              <a:rPr lang="fr-BE" altLang="fr-FR" sz="2000" b="1" i="1" dirty="0" err="1" smtClean="0"/>
              <a:t>enterprises</a:t>
            </a:r>
            <a:r>
              <a:rPr lang="fr-BE" altLang="fr-FR" sz="2000" b="1" dirty="0" smtClean="0"/>
              <a:t> » are :</a:t>
            </a:r>
          </a:p>
          <a:p>
            <a:r>
              <a:rPr lang="fr-BE" altLang="fr-FR" sz="2000" b="1" dirty="0" smtClean="0"/>
              <a:t>« - </a:t>
            </a:r>
            <a:r>
              <a:rPr lang="en-US" altLang="fr-FR" sz="2000" b="1" i="1" dirty="0" smtClean="0"/>
              <a:t>Those for whom the social/societal objective of the common good is the reason for the commercial activity.</a:t>
            </a:r>
            <a:endParaRPr lang="fr-BE" altLang="fr-FR" sz="2000" b="1" i="1" dirty="0" smtClean="0"/>
          </a:p>
          <a:p>
            <a:r>
              <a:rPr lang="en-US" altLang="fr-FR" sz="2000" b="1" i="1" dirty="0" smtClean="0"/>
              <a:t>- Those where profits are mainly re-invested with a view to achieving the social objective. </a:t>
            </a:r>
            <a:endParaRPr lang="fr-BE" altLang="fr-FR" sz="2000" b="1" i="1" dirty="0" smtClean="0"/>
          </a:p>
          <a:p>
            <a:r>
              <a:rPr lang="en-US" altLang="fr-FR" sz="2000" b="1" i="1" dirty="0" smtClean="0"/>
              <a:t>- And where the method of </a:t>
            </a:r>
            <a:r>
              <a:rPr lang="en-US" altLang="fr-FR" sz="2000" b="1" i="1" dirty="0" err="1" smtClean="0"/>
              <a:t>organisation</a:t>
            </a:r>
            <a:r>
              <a:rPr lang="en-US" altLang="fr-FR" sz="2000" b="1" i="1" dirty="0" smtClean="0"/>
              <a:t> and ownership system reflects their mission, </a:t>
            </a:r>
            <a:r>
              <a:rPr lang="en-US" sz="2000" b="1" i="1" dirty="0"/>
              <a:t>using democratic or participatory principles or focusing on social justice</a:t>
            </a:r>
            <a:r>
              <a:rPr lang="en-US" altLang="fr-FR" sz="2000" b="1" i="1" dirty="0" smtClean="0"/>
              <a:t>”</a:t>
            </a:r>
            <a:endParaRPr lang="fr-BE" altLang="fr-FR" sz="2000" b="1" i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08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6746875" cy="531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en-US" altLang="fr-FR" sz="24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What is a social cooperative?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2400" b="1" dirty="0">
              <a:solidFill>
                <a:srgbClr val="3366CC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fr-FR" sz="2400" b="1" dirty="0" smtClean="0"/>
              <a:t>World Social Cooperative Standards</a:t>
            </a:r>
          </a:p>
          <a:p>
            <a:pPr eaLnBrk="1" hangingPunct="1"/>
            <a:r>
              <a:rPr lang="en-US" altLang="fr-FR" sz="2400" b="1" dirty="0" smtClean="0"/>
              <a:t>“</a:t>
            </a:r>
            <a:r>
              <a:rPr lang="en-US" altLang="fr-FR" sz="2400" b="1" i="1" dirty="0" smtClean="0"/>
              <a:t>Social cooperatives </a:t>
            </a:r>
            <a:r>
              <a:rPr lang="en-US" altLang="fr-FR" sz="2400" b="1" i="1" u="sng" dirty="0" smtClean="0"/>
              <a:t>explicitly</a:t>
            </a:r>
            <a:r>
              <a:rPr lang="en-US" altLang="fr-FR" sz="2400" b="1" i="1" dirty="0" smtClean="0"/>
              <a:t> define a general interest mission as their </a:t>
            </a:r>
            <a:r>
              <a:rPr lang="en-US" altLang="fr-FR" sz="2400" b="1" i="1" u="sng" dirty="0" smtClean="0"/>
              <a:t>primary</a:t>
            </a:r>
            <a:r>
              <a:rPr lang="en-US" altLang="fr-FR" sz="2400" b="1" i="1" dirty="0" smtClean="0"/>
              <a:t> purpose and carry out this mission </a:t>
            </a:r>
            <a:r>
              <a:rPr lang="en-US" altLang="fr-FR" sz="2400" b="1" i="1" u="sng" dirty="0" smtClean="0"/>
              <a:t>directly</a:t>
            </a:r>
            <a:r>
              <a:rPr lang="en-US" altLang="fr-FR" sz="2400" b="1" i="1" dirty="0" smtClean="0"/>
              <a:t> in the production of goods and services of general interest</a:t>
            </a:r>
            <a:r>
              <a:rPr lang="en-US" altLang="fr-FR" sz="2400" b="1" dirty="0" smtClean="0"/>
              <a:t>”. </a:t>
            </a:r>
          </a:p>
          <a:p>
            <a:pPr eaLnBrk="1" hangingPunct="1"/>
            <a:endParaRPr lang="en-US" altLang="fr-FR" sz="2400" b="1" dirty="0" smtClean="0"/>
          </a:p>
          <a:p>
            <a:pPr eaLnBrk="1" hangingPunct="1"/>
            <a:r>
              <a:rPr lang="en-US" altLang="fr-FR" sz="2400" b="1" dirty="0" smtClean="0"/>
              <a:t>Work integration</a:t>
            </a:r>
            <a:r>
              <a:rPr lang="fr-BE" altLang="fr-FR" sz="2400" b="1" dirty="0" smtClean="0"/>
              <a:t> </a:t>
            </a:r>
            <a:r>
              <a:rPr lang="fr-BE" altLang="fr-FR" sz="2400" b="1" dirty="0" err="1" smtClean="0"/>
              <a:t>is</a:t>
            </a:r>
            <a:r>
              <a:rPr lang="en-US" altLang="fr-FR" sz="2400" b="1" dirty="0" smtClean="0"/>
              <a:t> a service of general interest</a:t>
            </a:r>
            <a:endParaRPr lang="fr-BE" altLang="fr-FR" sz="24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Image 7" descr="Description : firma_20_nov__01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7" y="-15874"/>
            <a:ext cx="42576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032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March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65275" y="700288"/>
            <a:ext cx="6746875" cy="61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r>
              <a:rPr lang="fr-BE" altLang="fr-FR" sz="2000" b="1" dirty="0" smtClean="0"/>
              <a:t>EU Public </a:t>
            </a:r>
            <a:r>
              <a:rPr lang="fr-BE" altLang="fr-FR" sz="2000" b="1" dirty="0" err="1" smtClean="0"/>
              <a:t>procurement</a:t>
            </a:r>
            <a:r>
              <a:rPr lang="fr-BE" altLang="fr-FR" sz="2000" b="1" dirty="0" smtClean="0"/>
              <a:t> directive (for EU </a:t>
            </a:r>
            <a:r>
              <a:rPr lang="fr-BE" altLang="fr-FR" sz="2000" b="1" dirty="0" err="1" smtClean="0"/>
              <a:t>level</a:t>
            </a:r>
            <a:r>
              <a:rPr lang="fr-BE" altLang="fr-FR" sz="2000" b="1" dirty="0" smtClean="0"/>
              <a:t> tenders)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2000" b="1" dirty="0"/>
          </a:p>
          <a:p>
            <a:r>
              <a:rPr lang="fr-BE" altLang="fr-FR" sz="2000" b="1" dirty="0" smtClean="0"/>
              <a:t>     </a:t>
            </a:r>
            <a:r>
              <a:rPr lang="fr-BE" altLang="fr-FR" sz="2000" b="1" dirty="0" err="1"/>
              <a:t>R</a:t>
            </a:r>
            <a:r>
              <a:rPr lang="fr-BE" altLang="fr-FR" sz="2000" b="1" dirty="0" err="1" smtClean="0"/>
              <a:t>eserved</a:t>
            </a:r>
            <a:r>
              <a:rPr lang="fr-BE" altLang="fr-FR" sz="2000" b="1" dirty="0" smtClean="0"/>
              <a:t> </a:t>
            </a:r>
            <a:r>
              <a:rPr lang="fr-BE" altLang="fr-FR" sz="2000" b="1" dirty="0" err="1" smtClean="0"/>
              <a:t>markets</a:t>
            </a:r>
            <a:endParaRPr lang="fr-BE" altLang="fr-FR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     Art. 20. Member </a:t>
            </a:r>
            <a:r>
              <a:rPr lang="en-US" sz="2000" dirty="0"/>
              <a:t>States may reserve the right to participate in public procurement procedures to sheltered workshops and </a:t>
            </a:r>
            <a:r>
              <a:rPr lang="en-US" sz="2000" b="1" dirty="0" smtClean="0">
                <a:solidFill>
                  <a:srgbClr val="FF0000"/>
                </a:solidFill>
              </a:rPr>
              <a:t>economic </a:t>
            </a:r>
            <a:r>
              <a:rPr lang="en-US" sz="2000" b="1" dirty="0">
                <a:solidFill>
                  <a:srgbClr val="FF0000"/>
                </a:solidFill>
              </a:rPr>
              <a:t>operators whose main aim is the social and professional integration of disabled or disadvantaged persons </a:t>
            </a:r>
            <a:r>
              <a:rPr lang="en-US" sz="2000" dirty="0"/>
              <a:t>or may provide for such contracts to be performed in the context of sheltered employment </a:t>
            </a:r>
            <a:r>
              <a:rPr lang="en-US" sz="2000" dirty="0" err="1"/>
              <a:t>programmes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provided that at least 30 % of the employees of those workshops, economic operators or </a:t>
            </a:r>
            <a:r>
              <a:rPr lang="en-US" sz="2000" b="1" dirty="0" err="1">
                <a:solidFill>
                  <a:srgbClr val="FF0000"/>
                </a:solidFill>
              </a:rPr>
              <a:t>programmes</a:t>
            </a:r>
            <a:r>
              <a:rPr lang="en-US" sz="2000" b="1" dirty="0">
                <a:solidFill>
                  <a:srgbClr val="FF0000"/>
                </a:solidFill>
              </a:rPr>
              <a:t> are disabled or disadvantaged workers</a:t>
            </a:r>
            <a:r>
              <a:rPr lang="en-US" sz="2000" dirty="0"/>
              <a:t>. </a:t>
            </a:r>
            <a:endParaRPr lang="fr-BE" altLang="fr-FR" sz="20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1800" b="1" dirty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18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6746875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fr-FR" altLang="fr-FR" sz="2400" b="1" dirty="0" err="1" smtClean="0"/>
              <a:t>Disadvantaged</a:t>
            </a:r>
            <a:r>
              <a:rPr lang="fr-FR" altLang="fr-FR" sz="2400" b="1" dirty="0" smtClean="0"/>
              <a:t> </a:t>
            </a:r>
            <a:r>
              <a:rPr lang="fr-FR" altLang="fr-FR" sz="2400" b="1" dirty="0" err="1" smtClean="0"/>
              <a:t>workers</a:t>
            </a:r>
            <a:r>
              <a:rPr lang="fr-FR" altLang="fr-FR" sz="2400" b="1" dirty="0" smtClean="0"/>
              <a:t> </a:t>
            </a:r>
            <a:r>
              <a:rPr lang="fr-FR" altLang="fr-FR" sz="2400" b="1" dirty="0" err="1" smtClean="0"/>
              <a:t>should</a:t>
            </a:r>
            <a:r>
              <a:rPr lang="fr-FR" altLang="fr-FR" sz="2400" b="1" dirty="0" smtClean="0"/>
              <a:t> :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FR" altLang="fr-FR" sz="2400" b="1" dirty="0" smtClean="0"/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fr-FR" altLang="fr-FR" sz="2400" b="1" dirty="0"/>
          </a:p>
          <a:p>
            <a:pPr marL="285750" indent="-285750" eaLnBrk="1" hangingPunct="1">
              <a:spcBef>
                <a:spcPct val="0"/>
              </a:spcBef>
              <a:buClr>
                <a:srgbClr val="E2003D"/>
              </a:buClr>
              <a:buFont typeface="Arial" panose="020B0604020202020204" pitchFamily="34" charset="0"/>
              <a:buChar char="•"/>
            </a:pPr>
            <a:r>
              <a:rPr lang="fr-FR" altLang="fr-FR" sz="2400" b="1" dirty="0" smtClean="0"/>
              <a:t>Be </a:t>
            </a:r>
            <a:r>
              <a:rPr lang="fr-FR" altLang="fr-FR" sz="2400" b="1" dirty="0" err="1" smtClean="0"/>
              <a:t>provided</a:t>
            </a:r>
            <a:r>
              <a:rPr lang="fr-FR" altLang="fr-FR" sz="2400" b="1" dirty="0" smtClean="0"/>
              <a:t> full and stable </a:t>
            </a:r>
            <a:r>
              <a:rPr lang="fr-FR" altLang="fr-FR" sz="2400" b="1" dirty="0" err="1" smtClean="0"/>
              <a:t>employment</a:t>
            </a:r>
            <a:r>
              <a:rPr lang="fr-FR" altLang="fr-FR" sz="2400" b="1" dirty="0" smtClean="0"/>
              <a:t>, </a:t>
            </a:r>
            <a:r>
              <a:rPr lang="fr-FR" altLang="fr-FR" sz="2400" b="1" dirty="0" err="1" smtClean="0"/>
              <a:t>with</a:t>
            </a:r>
            <a:r>
              <a:rPr lang="fr-FR" altLang="fr-FR" sz="2400" b="1" dirty="0" smtClean="0"/>
              <a:t> all labour </a:t>
            </a:r>
            <a:r>
              <a:rPr lang="fr-FR" altLang="fr-FR" sz="2400" b="1" dirty="0" err="1" smtClean="0"/>
              <a:t>rights</a:t>
            </a:r>
            <a:endParaRPr lang="fr-FR" altLang="fr-FR" sz="24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FR" altLang="fr-FR" sz="2400" b="1" dirty="0"/>
          </a:p>
          <a:p>
            <a:pPr marL="285750" indent="-285750" eaLnBrk="1" hangingPunct="1">
              <a:spcBef>
                <a:spcPct val="0"/>
              </a:spcBef>
              <a:buClr>
                <a:srgbClr val="E2003D"/>
              </a:buClr>
              <a:buFont typeface="Arial" panose="020B0604020202020204" pitchFamily="34" charset="0"/>
              <a:buChar char="•"/>
            </a:pPr>
            <a:r>
              <a:rPr lang="fr-FR" altLang="fr-FR" sz="2400" b="1" dirty="0" smtClean="0"/>
              <a:t>Be </a:t>
            </a:r>
            <a:r>
              <a:rPr lang="fr-FR" altLang="fr-FR" sz="2400" b="1" dirty="0" err="1" smtClean="0"/>
              <a:t>helped</a:t>
            </a:r>
            <a:r>
              <a:rPr lang="fr-FR" altLang="fr-FR" sz="2400" b="1" dirty="0" smtClean="0"/>
              <a:t> to </a:t>
            </a:r>
            <a:r>
              <a:rPr lang="fr-FR" altLang="fr-FR" sz="2400" b="1" dirty="0" err="1" smtClean="0"/>
              <a:t>be</a:t>
            </a:r>
            <a:r>
              <a:rPr lang="fr-FR" altLang="fr-FR" sz="2400" b="1" dirty="0" smtClean="0"/>
              <a:t> </a:t>
            </a:r>
            <a:r>
              <a:rPr lang="fr-FR" altLang="fr-FR" sz="2400" b="1" dirty="0" err="1" smtClean="0"/>
              <a:t>socially</a:t>
            </a:r>
            <a:r>
              <a:rPr lang="fr-FR" altLang="fr-FR" sz="2400" b="1" dirty="0" smtClean="0"/>
              <a:t> </a:t>
            </a:r>
            <a:r>
              <a:rPr lang="fr-FR" altLang="fr-FR" sz="2400" b="1" dirty="0" err="1" smtClean="0"/>
              <a:t>re-integrated</a:t>
            </a:r>
            <a:endParaRPr lang="fr-FR" altLang="fr-FR" sz="24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18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1800" b="1" dirty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fr-BE" altLang="fr-FR" sz="1800" b="1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4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2051050" y="2014538"/>
            <a:ext cx="7056438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4000">
                <a:solidFill>
                  <a:srgbClr val="7F7F7F"/>
                </a:solidFill>
                <a:latin typeface="Calibri" panose="020F0502020204030204" pitchFamily="34" charset="0"/>
              </a:rPr>
              <a:t>More information: </a:t>
            </a:r>
            <a:r>
              <a:rPr lang="fr-FR" altLang="fr-FR" sz="35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altLang="fr-FR" sz="35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altLang="fr-FR" sz="3500">
                <a:solidFill>
                  <a:srgbClr val="9A004D"/>
                </a:solidFill>
                <a:latin typeface="Calibri" panose="020F0502020204030204" pitchFamily="34" charset="0"/>
              </a:rPr>
              <a:t/>
            </a:r>
            <a:br>
              <a:rPr lang="fr-FR" altLang="fr-FR" sz="3500">
                <a:solidFill>
                  <a:srgbClr val="9A004D"/>
                </a:solidFill>
                <a:latin typeface="Calibri" panose="020F0502020204030204" pitchFamily="34" charset="0"/>
              </a:rPr>
            </a:br>
            <a:r>
              <a:rPr lang="fr-FR" altLang="fr-FR" sz="3500" b="1">
                <a:solidFill>
                  <a:srgbClr val="9A004D"/>
                </a:solidFill>
                <a:latin typeface="Calibri" panose="020F0502020204030204" pitchFamily="34" charset="0"/>
              </a:rPr>
              <a:t>  </a:t>
            </a:r>
            <a:r>
              <a:rPr lang="fr-FR" altLang="fr-FR" sz="3500" b="1">
                <a:solidFill>
                  <a:srgbClr val="8A0045"/>
                </a:solidFill>
                <a:latin typeface="Calibri" panose="020F0502020204030204" pitchFamily="34" charset="0"/>
              </a:rPr>
              <a:t>www.cecop.coop</a:t>
            </a:r>
          </a:p>
          <a:p>
            <a:pPr algn="ctr" eaLnBrk="1" hangingPunct="1">
              <a:spcBef>
                <a:spcPct val="0"/>
              </a:spcBef>
            </a:pPr>
            <a:r>
              <a:rPr lang="fr-FR" altLang="fr-FR" sz="3500" b="1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altLang="fr-FR" sz="3500" b="1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fr-FR" altLang="fr-FR" sz="3500" b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45063" y="5257800"/>
            <a:ext cx="15652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B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Follow</a:t>
            </a: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 us:</a:t>
            </a:r>
          </a:p>
        </p:txBody>
      </p:sp>
      <p:pic>
        <p:nvPicPr>
          <p:cNvPr id="67588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745163"/>
            <a:ext cx="1079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223838"/>
            <a:ext cx="1482725" cy="688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24300"/>
            <a:ext cx="2549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812925" y="2349500"/>
            <a:ext cx="7151688" cy="212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4400" b="1" dirty="0">
                <a:solidFill>
                  <a:schemeClr val="tx1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The European confederation of industrial and service cooperatives</a:t>
            </a:r>
            <a:endParaRPr lang="fr-BE" altLang="ko-KR" sz="4400" b="1" dirty="0">
              <a:solidFill>
                <a:schemeClr val="tx1"/>
              </a:solidFill>
              <a:latin typeface="Calibri" panose="020F0502020204030204" pitchFamily="34" charset="0"/>
              <a:ea typeface="굴림" panose="020B0600000101010101" pitchFamily="34" charset="-127"/>
            </a:endParaRPr>
          </a:p>
        </p:txBody>
      </p:sp>
      <p:pic>
        <p:nvPicPr>
          <p:cNvPr id="4099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223838"/>
            <a:ext cx="1482725" cy="688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-6350" y="6237288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BE" altLang="ko-KR" sz="21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21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0" y="6659563"/>
            <a:ext cx="9144000" cy="198437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solidFill>
                <a:srgbClr val="8A0045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44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971600" y="604838"/>
            <a:ext cx="8353499" cy="540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2003D"/>
              </a:buClr>
              <a:buFontTx/>
              <a:buNone/>
            </a:pPr>
            <a:endParaRPr lang="fr-BE" altLang="ko-KR" sz="2200" b="1" dirty="0">
              <a:solidFill>
                <a:srgbClr val="006699"/>
              </a:solidFill>
              <a:latin typeface="Calibri" panose="020F050202020403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fr-BE" altLang="fr-FR" sz="2800" b="1" dirty="0" smtClean="0"/>
              <a:t>50 000 </a:t>
            </a:r>
            <a:r>
              <a:rPr lang="fr-BE" altLang="fr-FR" sz="2800" b="1" dirty="0" err="1" smtClean="0"/>
              <a:t>enterprises</a:t>
            </a:r>
            <a:r>
              <a:rPr lang="fr-BE" altLang="fr-FR" sz="2800" b="1" dirty="0" smtClean="0"/>
              <a:t> </a:t>
            </a:r>
            <a:r>
              <a:rPr lang="fr-BE" altLang="fr-FR" sz="2800" b="1" dirty="0" err="1" smtClean="0"/>
              <a:t>with</a:t>
            </a:r>
            <a:r>
              <a:rPr lang="fr-BE" altLang="fr-FR" sz="2800" b="1" dirty="0" smtClean="0"/>
              <a:t> 1.4 million </a:t>
            </a:r>
            <a:r>
              <a:rPr lang="fr-BE" altLang="fr-FR" sz="2800" b="1" dirty="0" err="1" smtClean="0"/>
              <a:t>workers</a:t>
            </a:r>
            <a:endParaRPr lang="fr-BE" altLang="fr-FR" sz="2800" b="1" dirty="0" smtClean="0"/>
          </a:p>
          <a:p>
            <a:pPr eaLnBrk="1" hangingPunct="1"/>
            <a:r>
              <a:rPr lang="fr-BE" altLang="fr-FR" sz="2800" b="1" dirty="0" smtClean="0"/>
              <a:t>In 16 EU countries</a:t>
            </a:r>
          </a:p>
          <a:p>
            <a:pPr eaLnBrk="1" hangingPunct="1"/>
            <a:endParaRPr lang="fr-BE" altLang="fr-FR" sz="2800" b="1" dirty="0" smtClean="0"/>
          </a:p>
          <a:p>
            <a:pPr eaLnBrk="1" hangingPunct="1"/>
            <a:r>
              <a:rPr lang="fr-BE" altLang="fr-FR" sz="2800" b="1" dirty="0" smtClean="0"/>
              <a:t>10 000 are social </a:t>
            </a:r>
            <a:r>
              <a:rPr lang="fr-BE" altLang="fr-FR" sz="2800" b="1" dirty="0" err="1" smtClean="0"/>
              <a:t>cooperatives</a:t>
            </a:r>
            <a:endParaRPr lang="fr-BE" altLang="fr-FR" sz="2800" b="1" dirty="0" smtClean="0"/>
          </a:p>
          <a:p>
            <a:pPr eaLnBrk="1" hangingPunct="1"/>
            <a:r>
              <a:rPr lang="fr-FR" altLang="fr-FR" sz="2800" b="1" dirty="0" err="1"/>
              <a:t>w</a:t>
            </a:r>
            <a:r>
              <a:rPr lang="fr-FR" altLang="fr-FR" sz="2800" b="1" dirty="0" err="1" smtClean="0"/>
              <a:t>ith</a:t>
            </a:r>
            <a:r>
              <a:rPr lang="fr-FR" altLang="fr-FR" sz="2800" b="1" dirty="0" smtClean="0"/>
              <a:t> 400 000 </a:t>
            </a:r>
            <a:r>
              <a:rPr lang="fr-FR" altLang="fr-FR" sz="2800" b="1" dirty="0" err="1" smtClean="0"/>
              <a:t>workers</a:t>
            </a:r>
            <a:endParaRPr lang="fr-FR" altLang="fr-FR" sz="2800" b="1" dirty="0" smtClean="0"/>
          </a:p>
          <a:p>
            <a:pPr eaLnBrk="1" hangingPunct="1"/>
            <a:endParaRPr lang="fr-BE" altLang="fr-FR" sz="2800" b="1" dirty="0" smtClean="0"/>
          </a:p>
          <a:p>
            <a:pPr eaLnBrk="1" hangingPunct="1"/>
            <a:r>
              <a:rPr lang="fr-BE" altLang="fr-FR" sz="2800" b="1" dirty="0" smtClean="0">
                <a:solidFill>
                  <a:srgbClr val="FF0000"/>
                </a:solidFill>
              </a:rPr>
              <a:t>5000 are </a:t>
            </a:r>
            <a:r>
              <a:rPr lang="fr-BE" altLang="fr-FR" sz="2800" b="1" dirty="0" err="1" smtClean="0">
                <a:solidFill>
                  <a:srgbClr val="FF0000"/>
                </a:solidFill>
              </a:rPr>
              <a:t>work</a:t>
            </a:r>
            <a:r>
              <a:rPr lang="fr-BE" altLang="fr-FR" sz="2800" b="1" dirty="0" smtClean="0">
                <a:solidFill>
                  <a:srgbClr val="FF0000"/>
                </a:solidFill>
              </a:rPr>
              <a:t> </a:t>
            </a:r>
            <a:r>
              <a:rPr lang="fr-BE" altLang="fr-FR" sz="2800" b="1" dirty="0" err="1" smtClean="0">
                <a:solidFill>
                  <a:srgbClr val="FF0000"/>
                </a:solidFill>
              </a:rPr>
              <a:t>integration</a:t>
            </a:r>
            <a:r>
              <a:rPr lang="fr-BE" altLang="fr-FR" sz="2800" b="1" dirty="0" smtClean="0">
                <a:solidFill>
                  <a:srgbClr val="FF0000"/>
                </a:solidFill>
              </a:rPr>
              <a:t> social </a:t>
            </a:r>
            <a:r>
              <a:rPr lang="fr-BE" altLang="fr-FR" sz="2800" b="1" dirty="0" err="1" smtClean="0">
                <a:solidFill>
                  <a:srgbClr val="FF0000"/>
                </a:solidFill>
              </a:rPr>
              <a:t>cooperatives</a:t>
            </a:r>
            <a:endParaRPr lang="fr-BE" altLang="fr-FR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fr-FR" altLang="fr-FR" sz="2800" b="1" dirty="0" err="1">
                <a:solidFill>
                  <a:srgbClr val="FF0000"/>
                </a:solidFill>
              </a:rPr>
              <a:t>e</a:t>
            </a:r>
            <a:r>
              <a:rPr lang="fr-FR" altLang="fr-FR" sz="2800" b="1" dirty="0" err="1" smtClean="0">
                <a:solidFill>
                  <a:srgbClr val="FF0000"/>
                </a:solidFill>
              </a:rPr>
              <a:t>mploying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2800" b="1" dirty="0" err="1" smtClean="0">
                <a:solidFill>
                  <a:srgbClr val="FF0000"/>
                </a:solidFill>
              </a:rPr>
              <a:t>around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 40 000 </a:t>
            </a:r>
            <a:r>
              <a:rPr lang="fr-FR" altLang="fr-FR" sz="2800" b="1" dirty="0" err="1" smtClean="0">
                <a:solidFill>
                  <a:srgbClr val="FF0000"/>
                </a:solidFill>
              </a:rPr>
              <a:t>disadvantaged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2800" b="1" dirty="0" err="1" smtClean="0">
                <a:solidFill>
                  <a:srgbClr val="FF0000"/>
                </a:solidFill>
              </a:rPr>
              <a:t>workers</a:t>
            </a:r>
            <a:endParaRPr lang="fr-FR" altLang="fr-FR" sz="28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E2003D"/>
              </a:buClr>
            </a:pPr>
            <a:endParaRPr lang="fr-FR" altLang="fr-FR" sz="1800" b="1" dirty="0">
              <a:solidFill>
                <a:srgbClr val="9A004D"/>
              </a:solidFill>
              <a:latin typeface="Trebuchet MS" panose="020B0603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615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477963" y="1989138"/>
            <a:ext cx="5834062" cy="374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2003D"/>
              </a:buClr>
              <a:buFontTx/>
              <a:buNone/>
            </a:pPr>
            <a:endParaRPr lang="fr-BE" altLang="ko-KR" sz="2200" b="1" dirty="0">
              <a:solidFill>
                <a:srgbClr val="006699"/>
              </a:solidFill>
              <a:latin typeface="Calibri" panose="020F050202020403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fr-BE" altLang="fr-FR" sz="1800" dirty="0" smtClean="0"/>
              <a:t>50 000 </a:t>
            </a:r>
            <a:r>
              <a:rPr lang="fr-BE" altLang="fr-FR" sz="1800" dirty="0" err="1" smtClean="0"/>
              <a:t>enterprises</a:t>
            </a:r>
            <a:r>
              <a:rPr lang="fr-BE" altLang="fr-FR" sz="1800" dirty="0" smtClean="0"/>
              <a:t> </a:t>
            </a:r>
            <a:r>
              <a:rPr lang="fr-BE" altLang="fr-FR" sz="1800" dirty="0" err="1" smtClean="0"/>
              <a:t>with</a:t>
            </a:r>
            <a:r>
              <a:rPr lang="fr-BE" altLang="fr-FR" sz="1800" dirty="0" smtClean="0"/>
              <a:t> 1.4 million </a:t>
            </a:r>
            <a:r>
              <a:rPr lang="fr-BE" altLang="fr-FR" sz="1800" dirty="0" err="1" smtClean="0"/>
              <a:t>workers</a:t>
            </a:r>
            <a:endParaRPr lang="fr-BE" altLang="fr-FR" sz="1800" dirty="0" smtClean="0"/>
          </a:p>
          <a:p>
            <a:pPr eaLnBrk="1" hangingPunct="1"/>
            <a:r>
              <a:rPr lang="fr-BE" altLang="fr-FR" sz="1800" dirty="0" smtClean="0"/>
              <a:t>In 16 EU countries</a:t>
            </a:r>
          </a:p>
          <a:p>
            <a:pPr eaLnBrk="1" hangingPunct="1"/>
            <a:endParaRPr lang="fr-BE" altLang="fr-FR" sz="1800" dirty="0" smtClean="0"/>
          </a:p>
          <a:p>
            <a:pPr eaLnBrk="1" hangingPunct="1"/>
            <a:r>
              <a:rPr lang="fr-BE" altLang="fr-FR" sz="1800" dirty="0" smtClean="0"/>
              <a:t>10 000 are social </a:t>
            </a:r>
            <a:r>
              <a:rPr lang="fr-BE" altLang="fr-FR" sz="1800" dirty="0" err="1" smtClean="0"/>
              <a:t>cooperatives</a:t>
            </a:r>
            <a:endParaRPr lang="fr-BE" altLang="fr-FR" sz="1800" dirty="0" smtClean="0"/>
          </a:p>
          <a:p>
            <a:pPr eaLnBrk="1" hangingPunct="1"/>
            <a:r>
              <a:rPr lang="fr-FR" altLang="fr-FR" sz="1800" dirty="0" err="1" smtClean="0"/>
              <a:t>With</a:t>
            </a:r>
            <a:r>
              <a:rPr lang="fr-FR" altLang="fr-FR" sz="1800" dirty="0" smtClean="0"/>
              <a:t> </a:t>
            </a:r>
            <a:r>
              <a:rPr lang="fr-FR" altLang="fr-FR" sz="1800" dirty="0" err="1" smtClean="0"/>
              <a:t>around</a:t>
            </a:r>
            <a:r>
              <a:rPr lang="fr-FR" altLang="fr-FR" sz="1800" dirty="0" smtClean="0"/>
              <a:t> 300 000 </a:t>
            </a:r>
            <a:r>
              <a:rPr lang="fr-FR" altLang="fr-FR" sz="1800" dirty="0" err="1" smtClean="0"/>
              <a:t>workers</a:t>
            </a:r>
            <a:endParaRPr lang="fr-FR" altLang="fr-FR" sz="1800" dirty="0" smtClean="0"/>
          </a:p>
          <a:p>
            <a:pPr eaLnBrk="1" hangingPunct="1"/>
            <a:endParaRPr lang="fr-BE" altLang="fr-FR" sz="1800" dirty="0" smtClean="0"/>
          </a:p>
          <a:p>
            <a:pPr eaLnBrk="1" hangingPunct="1"/>
            <a:r>
              <a:rPr lang="fr-BE" altLang="fr-FR" sz="1800" dirty="0" smtClean="0"/>
              <a:t>5000 are </a:t>
            </a:r>
            <a:r>
              <a:rPr lang="fr-BE" altLang="fr-FR" sz="1800" dirty="0" err="1" smtClean="0"/>
              <a:t>work</a:t>
            </a:r>
            <a:r>
              <a:rPr lang="fr-BE" altLang="fr-FR" sz="1800" dirty="0" smtClean="0"/>
              <a:t> </a:t>
            </a:r>
            <a:r>
              <a:rPr lang="fr-BE" altLang="fr-FR" sz="1800" dirty="0" err="1" smtClean="0"/>
              <a:t>integration</a:t>
            </a:r>
            <a:r>
              <a:rPr lang="fr-BE" altLang="fr-FR" sz="1800" dirty="0" smtClean="0"/>
              <a:t> social </a:t>
            </a:r>
            <a:r>
              <a:rPr lang="fr-BE" altLang="fr-FR" sz="1800" dirty="0" err="1" smtClean="0"/>
              <a:t>cooperatives</a:t>
            </a:r>
            <a:endParaRPr lang="fr-BE" altLang="fr-FR" sz="1800" dirty="0" smtClean="0"/>
          </a:p>
          <a:p>
            <a:pPr eaLnBrk="1" hangingPunct="1"/>
            <a:r>
              <a:rPr lang="fr-FR" altLang="fr-FR" sz="1800" dirty="0" smtClean="0"/>
              <a:t>30 000 </a:t>
            </a:r>
            <a:r>
              <a:rPr lang="fr-FR" altLang="fr-FR" sz="1800" dirty="0" err="1" smtClean="0"/>
              <a:t>disadvantaged</a:t>
            </a:r>
            <a:r>
              <a:rPr lang="fr-FR" altLang="fr-FR" sz="1800" dirty="0" smtClean="0"/>
              <a:t> </a:t>
            </a:r>
            <a:r>
              <a:rPr lang="fr-FR" altLang="fr-FR" sz="1800" dirty="0" err="1" smtClean="0"/>
              <a:t>workers</a:t>
            </a:r>
            <a:endParaRPr lang="fr-FR" altLang="fr-FR" sz="1800" dirty="0" smtClean="0"/>
          </a:p>
          <a:p>
            <a:pPr eaLnBrk="1" hangingPunct="1">
              <a:spcBef>
                <a:spcPct val="0"/>
              </a:spcBef>
              <a:buClr>
                <a:srgbClr val="E2003D"/>
              </a:buClr>
            </a:pPr>
            <a:endParaRPr lang="fr-FR" altLang="fr-FR" sz="1800" b="1" dirty="0">
              <a:solidFill>
                <a:srgbClr val="9A004D"/>
              </a:solidFill>
              <a:latin typeface="Trebuchet MS" panose="020B0603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615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661150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15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18 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0"/>
            <a:ext cx="529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6746875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en-US" altLang="fr-FR" sz="4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6746875" cy="440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4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Cooperatives provide over 250 million jobs or economic activities in the world</a:t>
            </a: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en-US" altLang="fr-FR" sz="4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4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12% of employment in the G20</a:t>
            </a:r>
            <a:endParaRPr lang="en-US" altLang="fr-FR" sz="4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53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81138" y="1204913"/>
            <a:ext cx="6746875" cy="31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4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Who are disadvantaged people?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4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71500" indent="-571500" eaLnBrk="1" hangingPunct="1">
              <a:spcBef>
                <a:spcPct val="0"/>
              </a:spcBef>
              <a:buClr>
                <a:srgbClr val="E2003D"/>
              </a:buClr>
              <a:buFont typeface="Arial" panose="020B0604020202020204" pitchFamily="34" charset="0"/>
              <a:buChar char="•"/>
            </a:pPr>
            <a:r>
              <a:rPr lang="en-US" altLang="fr-FR" sz="4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Disabled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E2003D"/>
              </a:buClr>
              <a:buFont typeface="Arial" panose="020B0604020202020204" pitchFamily="34" charset="0"/>
              <a:buChar char="•"/>
            </a:pPr>
            <a:r>
              <a:rPr lang="en-US" altLang="fr-FR" sz="4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Socially disadvantaged</a:t>
            </a:r>
            <a:endParaRPr lang="en-US" altLang="fr-FR" sz="4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55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68400" y="332520"/>
            <a:ext cx="7940675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ts val="3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fr-FR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it-IT" sz="2000" b="1" dirty="0" smtClean="0">
                <a:solidFill>
                  <a:schemeClr val="tx1"/>
                </a:solidFill>
              </a:rPr>
              <a:t>Social economy, social cooperatives, social enterprise</a:t>
            </a:r>
          </a:p>
          <a:p>
            <a:pPr>
              <a:defRPr/>
            </a:pP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27088" y="1385888"/>
            <a:ext cx="79216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endParaRPr lang="it-IT" altLang="fr-FR" sz="2400">
              <a:solidFill>
                <a:schemeClr val="tx1"/>
              </a:solidFill>
            </a:endParaRPr>
          </a:p>
        </p:txBody>
      </p:sp>
      <p:pic>
        <p:nvPicPr>
          <p:cNvPr id="348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5563"/>
            <a:ext cx="47148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666699"/>
                </a:solidFill>
                <a:latin typeface="Trebuchet MS" pitchFamily="34" charset="0"/>
              </a:rPr>
              <a:t>www.cecop.coop</a:t>
            </a:r>
            <a:endParaRPr lang="fr-FR" sz="1050" b="1" dirty="0" smtClean="0">
              <a:solidFill>
                <a:srgbClr val="666699"/>
              </a:solidFill>
              <a:latin typeface="Trebuchet MS" pitchFamily="34" charset="0"/>
            </a:endParaRP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0" y="6659563"/>
            <a:ext cx="9144000" cy="198437"/>
          </a:xfrm>
          <a:prstGeom prst="roundRect">
            <a:avLst>
              <a:gd name="adj" fmla="val 806"/>
            </a:avLst>
          </a:prstGeom>
          <a:solidFill>
            <a:srgbClr val="66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2267744" y="1445152"/>
            <a:ext cx="5904656" cy="48635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charset="0"/>
              </a:rPr>
              <a:t>		</a:t>
            </a:r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charset="0"/>
              </a:rPr>
              <a:t>Social </a:t>
            </a:r>
            <a:r>
              <a:rPr lang="fr-FR" dirty="0" err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 charset="0"/>
              </a:rPr>
              <a:t>economy</a:t>
            </a:r>
            <a:endParaRPr lang="fr-FR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4" name="Ellipse 2"/>
          <p:cNvSpPr>
            <a:spLocks noChangeArrowheads="1"/>
          </p:cNvSpPr>
          <p:nvPr/>
        </p:nvSpPr>
        <p:spPr bwMode="auto">
          <a:xfrm>
            <a:off x="2651344" y="2870200"/>
            <a:ext cx="4103687" cy="34385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dirty="0" smtClean="0"/>
              <a:t>Cooperatives</a:t>
            </a:r>
            <a:endParaRPr lang="fr-FR" altLang="fr-FR" dirty="0"/>
          </a:p>
        </p:txBody>
      </p:sp>
      <p:sp>
        <p:nvSpPr>
          <p:cNvPr id="4" name="Ellipse 3"/>
          <p:cNvSpPr/>
          <p:nvPr/>
        </p:nvSpPr>
        <p:spPr bwMode="auto">
          <a:xfrm>
            <a:off x="3203848" y="4437112"/>
            <a:ext cx="2160240" cy="181359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Social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cooperatives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34826" name="Ellipse 4"/>
          <p:cNvSpPr>
            <a:spLocks noChangeArrowheads="1"/>
          </p:cNvSpPr>
          <p:nvPr/>
        </p:nvSpPr>
        <p:spPr bwMode="auto">
          <a:xfrm>
            <a:off x="2958296" y="4433245"/>
            <a:ext cx="2651344" cy="2355725"/>
          </a:xfrm>
          <a:prstGeom prst="ellipse">
            <a:avLst/>
          </a:prstGeom>
          <a:solidFill>
            <a:srgbClr val="00B8FF">
              <a:alpha val="1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b="1" dirty="0" smtClean="0">
                <a:solidFill>
                  <a:schemeClr val="tx1"/>
                </a:solidFill>
              </a:rPr>
              <a:t>Social </a:t>
            </a:r>
            <a:r>
              <a:rPr lang="fr-FR" altLang="fr-FR" b="1" dirty="0" err="1" smtClean="0">
                <a:solidFill>
                  <a:schemeClr val="tx1"/>
                </a:solidFill>
              </a:rPr>
              <a:t>enterprises</a:t>
            </a:r>
            <a:endParaRPr lang="fr-FR" altLang="fr-FR" b="1" dirty="0">
              <a:solidFill>
                <a:schemeClr val="tx1"/>
              </a:solidFill>
            </a:endParaRPr>
          </a:p>
        </p:txBody>
      </p:sp>
      <p:pic>
        <p:nvPicPr>
          <p:cNvPr id="11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1763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0" y="6686550"/>
            <a:ext cx="9144000" cy="198438"/>
          </a:xfrm>
          <a:prstGeom prst="roundRect">
            <a:avLst>
              <a:gd name="adj" fmla="val 806"/>
            </a:avLst>
          </a:prstGeom>
          <a:solidFill>
            <a:srgbClr val="8A0045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>
              <a:latin typeface="Trebuchet MS" panose="020B0603020202020204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-36513" y="6237288"/>
            <a:ext cx="309562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BE" altLang="ko-KR" sz="1500" b="1" dirty="0" smtClean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31 </a:t>
            </a:r>
            <a:r>
              <a:rPr lang="fr-BE" altLang="ko-KR" sz="1500" b="1" dirty="0">
                <a:solidFill>
                  <a:srgbClr val="006699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March 2016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45363" y="6308725"/>
            <a:ext cx="17637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ts val="750"/>
              </a:spcBef>
              <a:defRPr/>
            </a:pPr>
            <a:r>
              <a:rPr lang="fr-FR" sz="1000" b="1" dirty="0" smtClean="0">
                <a:solidFill>
                  <a:srgbClr val="006699"/>
                </a:solidFill>
                <a:latin typeface="Trebuchet MS" pitchFamily="34" charset="0"/>
                <a:ea typeface="+mn-ea"/>
              </a:rPr>
              <a:t>www.cecop.coop</a:t>
            </a:r>
            <a:endParaRPr lang="fr-FR" sz="1050" b="1" dirty="0" smtClean="0">
              <a:solidFill>
                <a:srgbClr val="006699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819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425"/>
            <a:ext cx="47307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53988"/>
            <a:ext cx="1206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71600" y="379413"/>
            <a:ext cx="7560840" cy="625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en-US" altLang="fr-FR" sz="1800" dirty="0" smtClean="0">
              <a:solidFill>
                <a:srgbClr val="3366CC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altLang="fr-FR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Social economy’s definition in European Parliament’s 2009 resolution: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altLang="fr-FR" sz="2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E2003D"/>
              </a:buClr>
            </a:pPr>
            <a:r>
              <a:rPr lang="en-US" sz="2800" b="1" dirty="0" smtClean="0">
                <a:solidFill>
                  <a:schemeClr val="tx1"/>
                </a:solidFill>
              </a:rPr>
              <a:t>It includes “</a:t>
            </a:r>
            <a:r>
              <a:rPr lang="en-US" sz="2800" b="1" i="1" dirty="0" smtClean="0">
                <a:solidFill>
                  <a:schemeClr val="tx1"/>
                </a:solidFill>
              </a:rPr>
              <a:t>cooperatives</a:t>
            </a:r>
            <a:r>
              <a:rPr lang="en-US" sz="2800" b="1" i="1" dirty="0">
                <a:solidFill>
                  <a:schemeClr val="tx1"/>
                </a:solidFill>
              </a:rPr>
              <a:t>, mutual societies, associations, social enterprises and </a:t>
            </a:r>
            <a:r>
              <a:rPr lang="en-US" sz="2800" b="1" i="1" dirty="0" err="1">
                <a:solidFill>
                  <a:schemeClr val="tx1"/>
                </a:solidFill>
              </a:rPr>
              <a:t>organisations</a:t>
            </a:r>
            <a:r>
              <a:rPr lang="en-US" sz="2800" b="1" i="1" dirty="0">
                <a:solidFill>
                  <a:schemeClr val="tx1"/>
                </a:solidFill>
              </a:rPr>
              <a:t>, foundations and other </a:t>
            </a:r>
            <a:r>
              <a:rPr lang="en-US" sz="2800" b="1" i="1" dirty="0" smtClean="0">
                <a:solidFill>
                  <a:schemeClr val="tx1"/>
                </a:solidFill>
              </a:rPr>
              <a:t>entities</a:t>
            </a:r>
            <a:r>
              <a:rPr lang="en-US" sz="2800" b="1" dirty="0" smtClean="0">
                <a:solidFill>
                  <a:schemeClr val="tx1"/>
                </a:solidFill>
              </a:rPr>
              <a:t>” (preamble, H)</a:t>
            </a:r>
          </a:p>
          <a:p>
            <a:pPr eaLnBrk="1" hangingPunct="1">
              <a:spcBef>
                <a:spcPct val="0"/>
              </a:spcBef>
              <a:buClr>
                <a:srgbClr val="E2003D"/>
              </a:buClr>
              <a:buFont typeface="Tahoma" panose="020B0604030504040204" pitchFamily="34" charset="0"/>
              <a:buChar char="&gt;"/>
            </a:pPr>
            <a:endParaRPr lang="en-US" sz="2800" b="1" dirty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It « </a:t>
            </a:r>
            <a:r>
              <a:rPr lang="fr-FR" sz="2800" b="1" i="1" dirty="0" smtClean="0">
                <a:solidFill>
                  <a:schemeClr val="tx1"/>
                </a:solidFill>
              </a:rPr>
              <a:t>has </a:t>
            </a:r>
            <a:r>
              <a:rPr lang="en-US" sz="2800" b="1" i="1" dirty="0" smtClean="0">
                <a:solidFill>
                  <a:schemeClr val="tx1"/>
                </a:solidFill>
              </a:rPr>
              <a:t>demonstrated </a:t>
            </a:r>
            <a:r>
              <a:rPr lang="en-US" sz="2800" b="1" i="1" dirty="0">
                <a:solidFill>
                  <a:schemeClr val="tx1"/>
                </a:solidFill>
              </a:rPr>
              <a:t>that it can </a:t>
            </a:r>
            <a:r>
              <a:rPr lang="en-US" sz="2800" b="1" i="1" dirty="0" smtClean="0">
                <a:solidFill>
                  <a:schemeClr val="tx1"/>
                </a:solidFill>
              </a:rPr>
              <a:t>greatly improve </a:t>
            </a:r>
            <a:r>
              <a:rPr lang="en-US" sz="2800" b="1" i="1" dirty="0">
                <a:solidFill>
                  <a:schemeClr val="tx1"/>
                </a:solidFill>
              </a:rPr>
              <a:t>the social status of disadvantaged </a:t>
            </a:r>
            <a:r>
              <a:rPr lang="en-US" sz="2800" b="1" i="1" dirty="0" smtClean="0">
                <a:solidFill>
                  <a:schemeClr val="tx1"/>
                </a:solidFill>
              </a:rPr>
              <a:t>people</a:t>
            </a:r>
            <a:r>
              <a:rPr lang="en-US" sz="2800" b="1" dirty="0" smtClean="0">
                <a:solidFill>
                  <a:schemeClr val="tx1"/>
                </a:solidFill>
              </a:rPr>
              <a:t>” (preamble, E)</a:t>
            </a:r>
          </a:p>
          <a:p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  <a:p>
            <a:endParaRPr lang="en-US" altLang="fr-FR" sz="1800" dirty="0">
              <a:solidFill>
                <a:srgbClr val="3366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7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6008</TotalTime>
  <Words>466</Words>
  <Application>Microsoft Office PowerPoint</Application>
  <PresentationFormat>Affichage à l'écran (4:3)</PresentationFormat>
  <Paragraphs>107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Gulim</vt:lpstr>
      <vt:lpstr>MS PGothic</vt:lpstr>
      <vt:lpstr>Arial</vt:lpstr>
      <vt:lpstr>Calibri</vt:lpstr>
      <vt:lpstr>Tahoma</vt:lpstr>
      <vt:lpstr>Times New Roman</vt:lpstr>
      <vt:lpstr>TitilliumText14L</vt:lpstr>
      <vt:lpstr>Trebuchet MS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 sureaud</dc:creator>
  <cp:lastModifiedBy>Bruno Roelants - CECOP</cp:lastModifiedBy>
  <cp:revision>252</cp:revision>
  <cp:lastPrinted>2011-08-12T10:45:56Z</cp:lastPrinted>
  <dcterms:created xsi:type="dcterms:W3CDTF">2010-02-10T15:19:16Z</dcterms:created>
  <dcterms:modified xsi:type="dcterms:W3CDTF">2016-03-31T06:47:19Z</dcterms:modified>
</cp:coreProperties>
</file>